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6" r:id="rId3"/>
    <p:sldId id="257" r:id="rId4"/>
    <p:sldId id="262" r:id="rId5"/>
    <p:sldId id="264" r:id="rId6"/>
    <p:sldId id="263" r:id="rId7"/>
    <p:sldId id="258" r:id="rId8"/>
    <p:sldId id="267" r:id="rId9"/>
    <p:sldId id="268" r:id="rId10"/>
    <p:sldId id="277" r:id="rId11"/>
    <p:sldId id="271" r:id="rId12"/>
    <p:sldId id="276" r:id="rId13"/>
    <p:sldId id="278" r:id="rId14"/>
    <p:sldId id="281" r:id="rId15"/>
    <p:sldId id="282" r:id="rId16"/>
    <p:sldId id="279" r:id="rId17"/>
    <p:sldId id="270" r:id="rId18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qaAeY4StJVlnp2jymxkug==" hashData="T+ZwlS5+wMYnsDR8NkoYVWVV+Ai5ox3WIbALuJglwGzsQu95M5U0AgNvoarDB7BBmX5iYPlY4su64UU9rSWbmw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F6228"/>
    <a:srgbClr val="526919"/>
    <a:srgbClr val="83A828"/>
    <a:srgbClr val="FFFFFF"/>
    <a:srgbClr val="059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93955" autoAdjust="0"/>
  </p:normalViewPr>
  <p:slideViewPr>
    <p:cSldViewPr>
      <p:cViewPr varScale="1">
        <p:scale>
          <a:sx n="106" d="100"/>
          <a:sy n="106" d="100"/>
        </p:scale>
        <p:origin x="100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2DA98AC-5CF3-4D1F-9F79-DE68F44403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3B43D-4B4D-46E6-9143-99D2DA101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25D35-C255-4308-BC1D-D3B41341771F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EE1921-3344-4669-829A-33EA62667E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F2AC7E-C9B0-4D72-A40A-376C06BB26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1348-E0A3-470A-8F67-60ABFEA69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3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E7B3E-E511-4598-931E-B44B558120DC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30A5-25A2-43BB-A498-3FA9932B3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2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30A5-25A2-43BB-A498-3FA9932B3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30A5-25A2-43BB-A498-3FA9932B3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6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FEA9-AA98-4865-B983-FEC652F0EB47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7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D136-275C-418C-B8E6-0242DBD4B540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E7D78-7DF8-496F-8350-C6C69C666FC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1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7624" y="1347613"/>
            <a:ext cx="7499176" cy="352839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2232" y="524359"/>
            <a:ext cx="7499176" cy="679239"/>
          </a:xfr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액자 6"/>
            <p:cNvSpPr/>
            <p:nvPr userDrawn="1"/>
          </p:nvSpPr>
          <p:spPr>
            <a:xfrm>
              <a:off x="0" y="0"/>
              <a:ext cx="9144000" cy="5143500"/>
            </a:xfrm>
            <a:prstGeom prst="frame">
              <a:avLst>
                <a:gd name="adj1" fmla="val 254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이등변 삼각형 8"/>
            <p:cNvSpPr/>
            <p:nvPr userDrawn="1"/>
          </p:nvSpPr>
          <p:spPr>
            <a:xfrm flipV="1">
              <a:off x="251520" y="123478"/>
              <a:ext cx="936104" cy="80698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>
              <a:off x="7884368" y="4398590"/>
              <a:ext cx="864096" cy="74491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/>
          <p:cNvSpPr/>
          <p:nvPr userDrawn="1"/>
        </p:nvSpPr>
        <p:spPr>
          <a:xfrm>
            <a:off x="611560" y="524359"/>
            <a:ext cx="652743" cy="6527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038A70-78A8-4400-8AD0-3845F1904B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4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D241-C9DD-4DBA-A941-7F6F4286F5EC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5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A171-292C-474E-836D-9CF5B53886DF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49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A0D8-FEEA-47D4-B6AB-EBF87F09DAA7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62C7-498A-4B23-BD34-513A7EEA4DF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2F819-17ED-4F1C-9AD5-A7D15BA97C2C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2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70DC-E4E6-4D8D-93AC-8EC448252736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1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8E3D-0EDE-41F7-8482-10F8754E48FD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1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7D5C-F41B-44AA-82E4-3BDBB6D5A733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0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7886" y="1347614"/>
            <a:ext cx="3814314" cy="1080120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solidFill>
                  <a:srgbClr val="526919"/>
                </a:solidFill>
                <a:latin typeface="+mj-ea"/>
              </a:rPr>
              <a:t>리사이통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97523" y="3795886"/>
            <a:ext cx="2696344" cy="8640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팀명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자멍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  <a:p>
            <a:pPr algn="l"/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팀원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윤지인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이유나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4012" y="2310498"/>
            <a:ext cx="2584783" cy="45719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C483E-35F5-486B-9CBD-97B27A77B1A6}"/>
              </a:ext>
            </a:extLst>
          </p:cNvPr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485059-1F00-49F6-BCCD-9F66D352702D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504CDE-4A8B-4DD3-8298-D88DE32A9C1B}"/>
              </a:ext>
            </a:extLst>
          </p:cNvPr>
          <p:cNvSpPr/>
          <p:nvPr/>
        </p:nvSpPr>
        <p:spPr>
          <a:xfrm>
            <a:off x="539552" y="0"/>
            <a:ext cx="18002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BD5A6-379B-4ECA-835B-900783242CE7}"/>
              </a:ext>
            </a:extLst>
          </p:cNvPr>
          <p:cNvSpPr txBox="1"/>
          <p:nvPr/>
        </p:nvSpPr>
        <p:spPr>
          <a:xfrm>
            <a:off x="2607665" y="2355726"/>
            <a:ext cx="2548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A828"/>
                </a:solidFill>
                <a:latin typeface="+mn-ea"/>
              </a:rPr>
              <a:t>환경을 위한 </a:t>
            </a:r>
            <a:r>
              <a:rPr lang="en-US" altLang="ko-KR" dirty="0" err="1">
                <a:solidFill>
                  <a:srgbClr val="83A828"/>
                </a:solidFill>
                <a:latin typeface="+mn-ea"/>
              </a:rPr>
              <a:t>IoT</a:t>
            </a:r>
            <a:r>
              <a:rPr lang="en-US" altLang="ko-KR" dirty="0">
                <a:solidFill>
                  <a:srgbClr val="83A828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83A828"/>
                </a:solidFill>
                <a:latin typeface="+mn-ea"/>
              </a:rPr>
              <a:t>쓰레기통</a:t>
            </a:r>
            <a:endParaRPr lang="en-US" altLang="ko-KR" dirty="0">
              <a:solidFill>
                <a:srgbClr val="83A828"/>
              </a:solidFill>
              <a:latin typeface="+mn-ea"/>
            </a:endParaRPr>
          </a:p>
          <a:p>
            <a:r>
              <a:rPr lang="ko-KR" altLang="en-US" sz="2400" dirty="0" err="1">
                <a:solidFill>
                  <a:srgbClr val="4F6228"/>
                </a:solidFill>
                <a:latin typeface="+mn-ea"/>
              </a:rPr>
              <a:t>리사이통</a:t>
            </a:r>
            <a:endParaRPr lang="ko-KR" altLang="en-US" dirty="0">
              <a:solidFill>
                <a:srgbClr val="4F6228"/>
              </a:solidFill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3685CC9-4A07-464E-8195-8F82C827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10FC4-5C63-4B3E-B882-966D047D0A56}"/>
              </a:ext>
            </a:extLst>
          </p:cNvPr>
          <p:cNvSpPr txBox="1"/>
          <p:nvPr/>
        </p:nvSpPr>
        <p:spPr>
          <a:xfrm>
            <a:off x="7993483" y="44958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2019.12.10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3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0FEA-8FDA-40A7-8CC3-06497369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/>
          <a:p>
            <a:fld id="{A6038A70-78A8-4400-8AD0-3845F1904BD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1" name="제목 5">
            <a:extLst>
              <a:ext uri="{FF2B5EF4-FFF2-40B4-BE49-F238E27FC236}">
                <a16:creationId xmlns:a16="http://schemas.microsoft.com/office/drawing/2014/main" id="{523AF1B4-D76D-4575-A2A5-812829C5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588EBD-1B90-400B-A516-F08C7D37F097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13442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FED7B0-ADFC-4B70-9047-6BF8DD6430E1}"/>
              </a:ext>
            </a:extLst>
          </p:cNvPr>
          <p:cNvGrpSpPr/>
          <p:nvPr/>
        </p:nvGrpSpPr>
        <p:grpSpPr>
          <a:xfrm>
            <a:off x="1751727" y="195486"/>
            <a:ext cx="5665235" cy="4722992"/>
            <a:chOff x="1751727" y="195486"/>
            <a:chExt cx="5665235" cy="4722992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E9F6DCA-7B9C-47DA-B6AE-DD3DB51EC907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>
              <a:off x="2732120" y="3252530"/>
              <a:ext cx="0" cy="359938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680A0E6-4F72-4C33-B056-FBC645F81C04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2732120" y="2358063"/>
              <a:ext cx="0" cy="243493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D4B7C719-634F-4204-9FFD-CD0DD790F152}"/>
                </a:ext>
              </a:extLst>
            </p:cNvPr>
            <p:cNvSpPr/>
            <p:nvPr/>
          </p:nvSpPr>
          <p:spPr>
            <a:xfrm>
              <a:off x="4031940" y="195486"/>
              <a:ext cx="1080120" cy="291102"/>
            </a:xfrm>
            <a:prstGeom prst="flowChartTerminator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실행</a:t>
              </a:r>
              <a:endParaRPr lang="en-US" altLang="ko-KR" sz="1200" dirty="0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DB0ACCF9-87C1-462D-A817-025D802C0D28}"/>
                </a:ext>
              </a:extLst>
            </p:cNvPr>
            <p:cNvSpPr/>
            <p:nvPr/>
          </p:nvSpPr>
          <p:spPr>
            <a:xfrm>
              <a:off x="3578135" y="1422427"/>
              <a:ext cx="1997510" cy="679239"/>
            </a:xfrm>
            <a:prstGeom prst="flowChartDecision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등록된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바코드인가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54A5EA9-5D50-4977-ACF6-99ADC6BF8AE4}"/>
                </a:ext>
              </a:extLst>
            </p:cNvPr>
            <p:cNvSpPr/>
            <p:nvPr/>
          </p:nvSpPr>
          <p:spPr>
            <a:xfrm>
              <a:off x="3814838" y="925464"/>
              <a:ext cx="1524104" cy="291102"/>
            </a:xfrm>
            <a:prstGeom prst="parallelogram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바코드 인식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87B6C4-101B-4BD1-9142-915873AB4E5D}"/>
                </a:ext>
              </a:extLst>
            </p:cNvPr>
            <p:cNvSpPr txBox="1"/>
            <p:nvPr/>
          </p:nvSpPr>
          <p:spPr>
            <a:xfrm>
              <a:off x="2947415" y="1422427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yes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289584-EAA6-4B4A-96CE-F63F84812AC3}"/>
                </a:ext>
              </a:extLst>
            </p:cNvPr>
            <p:cNvSpPr txBox="1"/>
            <p:nvPr/>
          </p:nvSpPr>
          <p:spPr>
            <a:xfrm>
              <a:off x="5756789" y="142242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no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FABA8BC-DC38-4464-8CAD-1F735548CA46}"/>
                </a:ext>
              </a:extLst>
            </p:cNvPr>
            <p:cNvCxnSpPr>
              <a:cxnSpLocks/>
              <a:stCxn id="10" idx="1"/>
              <a:endCxn id="26" idx="0"/>
            </p:cNvCxnSpPr>
            <p:nvPr/>
          </p:nvCxnSpPr>
          <p:spPr>
            <a:xfrm rot="10800000" flipV="1">
              <a:off x="2740405" y="1762046"/>
              <a:ext cx="837730" cy="338359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68D6C1-0BBE-428A-9D95-BCB70A45EB8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575645" y="1762047"/>
              <a:ext cx="697285" cy="596483"/>
            </a:xfrm>
            <a:prstGeom prst="bentConnector3">
              <a:avLst>
                <a:gd name="adj1" fmla="val 99564"/>
              </a:avLst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B230C3-5DDA-4F99-A60D-5335B94D4B59}"/>
                </a:ext>
              </a:extLst>
            </p:cNvPr>
            <p:cNvSpPr/>
            <p:nvPr/>
          </p:nvSpPr>
          <p:spPr>
            <a:xfrm>
              <a:off x="1938959" y="2100406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아두이노에</a:t>
              </a:r>
              <a:r>
                <a:rPr lang="ko-KR" altLang="en-US" sz="1100" dirty="0"/>
                <a:t> 포인트 적립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C529B54-8E2A-4957-AB89-381DCAAB90CD}"/>
                </a:ext>
              </a:extLst>
            </p:cNvPr>
            <p:cNvSpPr/>
            <p:nvPr/>
          </p:nvSpPr>
          <p:spPr>
            <a:xfrm>
              <a:off x="5471484" y="2358528"/>
              <a:ext cx="1602892" cy="781026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‘</a:t>
              </a:r>
              <a:r>
                <a:rPr lang="ko-KR" altLang="en-US" sz="1100" dirty="0"/>
                <a:t>재활용품인지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다시 확인해 주세요‘</a:t>
              </a:r>
              <a:endParaRPr lang="en-US" altLang="ko-KR" sz="1100" dirty="0"/>
            </a:p>
            <a:p>
              <a:pPr algn="ctr"/>
              <a:r>
                <a:rPr lang="ko-KR" altLang="en-US" sz="1100" dirty="0" err="1"/>
                <a:t>알림메시지</a:t>
              </a:r>
              <a:r>
                <a:rPr lang="ko-KR" altLang="en-US" sz="1100" dirty="0"/>
                <a:t> 생성</a:t>
              </a:r>
              <a:endParaRPr lang="en-US" altLang="ko-KR" sz="1100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5E7BDCB-15C0-4200-B606-6C10D22CD98A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272930" y="3139554"/>
              <a:ext cx="0" cy="273844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2EDFA0-FDE0-429B-BB44-E8580DDA55C2}"/>
                </a:ext>
              </a:extLst>
            </p:cNvPr>
            <p:cNvCxnSpPr>
              <a:cxnSpLocks/>
            </p:cNvCxnSpPr>
            <p:nvPr/>
          </p:nvCxnSpPr>
          <p:spPr>
            <a:xfrm>
              <a:off x="6272930" y="3413398"/>
              <a:ext cx="1144032" cy="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DCA6311-93F8-4D90-AFD7-CFED72B67B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62" y="663265"/>
              <a:ext cx="0" cy="276507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0892487-33E4-43BA-8CA0-8DA6DB4207F1}"/>
                </a:ext>
              </a:extLst>
            </p:cNvPr>
            <p:cNvCxnSpPr>
              <a:cxnSpLocks/>
            </p:cNvCxnSpPr>
            <p:nvPr/>
          </p:nvCxnSpPr>
          <p:spPr>
            <a:xfrm>
              <a:off x="4576890" y="1216566"/>
              <a:ext cx="0" cy="205861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8C7564C-7A06-410E-B791-B029CDB40FBF}"/>
                </a:ext>
              </a:extLst>
            </p:cNvPr>
            <p:cNvCxnSpPr>
              <a:cxnSpLocks/>
            </p:cNvCxnSpPr>
            <p:nvPr/>
          </p:nvCxnSpPr>
          <p:spPr>
            <a:xfrm>
              <a:off x="4576890" y="401067"/>
              <a:ext cx="0" cy="524397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2F71019-89F4-4298-9113-6580F5D45CA7}"/>
                </a:ext>
              </a:extLst>
            </p:cNvPr>
            <p:cNvCxnSpPr>
              <a:cxnSpLocks/>
              <a:endCxn id="131" idx="6"/>
            </p:cNvCxnSpPr>
            <p:nvPr/>
          </p:nvCxnSpPr>
          <p:spPr>
            <a:xfrm flipH="1" flipV="1">
              <a:off x="4612890" y="666336"/>
              <a:ext cx="2796619" cy="1706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056ACD-4EA2-4588-A8B9-28038118E805}"/>
                </a:ext>
              </a:extLst>
            </p:cNvPr>
            <p:cNvSpPr/>
            <p:nvPr/>
          </p:nvSpPr>
          <p:spPr>
            <a:xfrm>
              <a:off x="1930674" y="3612468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뚜껑 개방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쓰레기 배출</a:t>
              </a:r>
            </a:p>
          </p:txBody>
        </p:sp>
        <p:sp>
          <p:nvSpPr>
            <p:cNvPr id="79" name="순서도: 화면 표시 78">
              <a:extLst>
                <a:ext uri="{FF2B5EF4-FFF2-40B4-BE49-F238E27FC236}">
                  <a16:creationId xmlns:a16="http://schemas.microsoft.com/office/drawing/2014/main" id="{8D2A3045-1F8B-48DE-A98F-9C5A8B518EE7}"/>
                </a:ext>
              </a:extLst>
            </p:cNvPr>
            <p:cNvSpPr/>
            <p:nvPr/>
          </p:nvSpPr>
          <p:spPr>
            <a:xfrm>
              <a:off x="1751727" y="2601556"/>
              <a:ext cx="1960786" cy="288032"/>
            </a:xfrm>
            <a:prstGeom prst="flowChartDisplay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신규 포인트 </a:t>
              </a:r>
              <a:r>
                <a:rPr lang="en-US" altLang="ko-KR" sz="1100" dirty="0"/>
                <a:t>(LCD)</a:t>
              </a:r>
              <a:endParaRPr lang="ko-KR" altLang="en-US" sz="1100" dirty="0"/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E15A797C-09EF-48A4-B0B0-585352EE5B0A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732120" y="2804626"/>
              <a:ext cx="0" cy="302386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순서도: 화면 표시 83">
              <a:extLst>
                <a:ext uri="{FF2B5EF4-FFF2-40B4-BE49-F238E27FC236}">
                  <a16:creationId xmlns:a16="http://schemas.microsoft.com/office/drawing/2014/main" id="{05CD7710-CC66-4716-8C10-4DA138BB63A4}"/>
                </a:ext>
              </a:extLst>
            </p:cNvPr>
            <p:cNvSpPr/>
            <p:nvPr/>
          </p:nvSpPr>
          <p:spPr>
            <a:xfrm>
              <a:off x="1751727" y="3107012"/>
              <a:ext cx="1960786" cy="288032"/>
            </a:xfrm>
            <a:prstGeom prst="flowChartDisplay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누적 포인트 </a:t>
              </a:r>
              <a:r>
                <a:rPr lang="en-US" altLang="ko-KR" sz="1100" dirty="0"/>
                <a:t>(LCD)</a:t>
              </a:r>
              <a:endParaRPr lang="ko-KR" altLang="en-US" sz="11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A7564EF-94B3-4C5E-9273-DF9650C14332}"/>
                </a:ext>
              </a:extLst>
            </p:cNvPr>
            <p:cNvSpPr/>
            <p:nvPr/>
          </p:nvSpPr>
          <p:spPr>
            <a:xfrm>
              <a:off x="4540890" y="630336"/>
              <a:ext cx="72000" cy="72000"/>
            </a:xfrm>
            <a:prstGeom prst="ellipse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순서도: 다른 페이지 연결선 1">
              <a:extLst>
                <a:ext uri="{FF2B5EF4-FFF2-40B4-BE49-F238E27FC236}">
                  <a16:creationId xmlns:a16="http://schemas.microsoft.com/office/drawing/2014/main" id="{D0B7A6B1-B009-49FD-8000-FF727F5D1783}"/>
                </a:ext>
              </a:extLst>
            </p:cNvPr>
            <p:cNvSpPr/>
            <p:nvPr/>
          </p:nvSpPr>
          <p:spPr>
            <a:xfrm>
              <a:off x="4288888" y="4388462"/>
              <a:ext cx="576005" cy="530016"/>
            </a:xfrm>
            <a:prstGeom prst="flowChartOffpageConnector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다음장</a:t>
              </a:r>
              <a:endParaRPr lang="ko-KR" altLang="en-US" sz="1100" dirty="0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49C8E2A-42AE-40B2-89F6-02C4ED000AF7}"/>
                </a:ext>
              </a:extLst>
            </p:cNvPr>
            <p:cNvCxnSpPr>
              <a:cxnSpLocks/>
              <a:stCxn id="71" idx="2"/>
              <a:endCxn id="2" idx="0"/>
            </p:cNvCxnSpPr>
            <p:nvPr/>
          </p:nvCxnSpPr>
          <p:spPr>
            <a:xfrm rot="16200000" flipH="1">
              <a:off x="3410524" y="3222095"/>
              <a:ext cx="487962" cy="1844771"/>
            </a:xfrm>
            <a:prstGeom prst="bentConnector3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13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0FEA-8FDA-40A7-8CC3-06497369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/>
          <a:p>
            <a:fld id="{A6038A70-78A8-4400-8AD0-3845F1904BD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1" name="제목 5">
            <a:extLst>
              <a:ext uri="{FF2B5EF4-FFF2-40B4-BE49-F238E27FC236}">
                <a16:creationId xmlns:a16="http://schemas.microsoft.com/office/drawing/2014/main" id="{523AF1B4-D76D-4575-A2A5-812829C5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588EBD-1B90-400B-A516-F08C7D37F097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13442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CA98C911-63A9-438B-B8CE-9378C7053B01}"/>
              </a:ext>
            </a:extLst>
          </p:cNvPr>
          <p:cNvGrpSpPr/>
          <p:nvPr/>
        </p:nvGrpSpPr>
        <p:grpSpPr>
          <a:xfrm>
            <a:off x="3186489" y="481154"/>
            <a:ext cx="2996404" cy="4181191"/>
            <a:chOff x="3186489" y="218510"/>
            <a:chExt cx="2996404" cy="4181191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4C10168-BEAD-41C1-82BC-6367FC40900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755638"/>
              <a:ext cx="0" cy="458032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5B164F08-E3EF-4E32-B0F1-12D5FCBC01F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290259"/>
              <a:ext cx="0" cy="299162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41CED2E-A09E-4A98-8073-78B888EBFC87}"/>
                </a:ext>
              </a:extLst>
            </p:cNvPr>
            <p:cNvSpPr/>
            <p:nvPr/>
          </p:nvSpPr>
          <p:spPr>
            <a:xfrm>
              <a:off x="3770554" y="2575449"/>
              <a:ext cx="1602892" cy="446020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휴대폰으로 누적 포인트 전송</a:t>
              </a:r>
            </a:p>
          </p:txBody>
        </p:sp>
        <p:sp>
          <p:nvSpPr>
            <p:cNvPr id="102" name="순서도: 수행의 시작/종료 101">
              <a:extLst>
                <a:ext uri="{FF2B5EF4-FFF2-40B4-BE49-F238E27FC236}">
                  <a16:creationId xmlns:a16="http://schemas.microsoft.com/office/drawing/2014/main" id="{C3855BF7-BACB-4991-A5CF-2CA6BC29A867}"/>
                </a:ext>
              </a:extLst>
            </p:cNvPr>
            <p:cNvSpPr/>
            <p:nvPr/>
          </p:nvSpPr>
          <p:spPr>
            <a:xfrm>
              <a:off x="4031940" y="4108599"/>
              <a:ext cx="1080120" cy="291102"/>
            </a:xfrm>
            <a:prstGeom prst="flowChartTerminator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 상태</a:t>
              </a:r>
              <a:endParaRPr lang="en-US" altLang="ko-KR" sz="1200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4B0259-C3B0-43C3-920B-94A18FB62217}"/>
                </a:ext>
              </a:extLst>
            </p:cNvPr>
            <p:cNvSpPr/>
            <p:nvPr/>
          </p:nvSpPr>
          <p:spPr>
            <a:xfrm>
              <a:off x="3770554" y="3213959"/>
              <a:ext cx="1602892" cy="45702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아두이노</a:t>
              </a:r>
              <a:r>
                <a:rPr lang="ko-KR" altLang="en-US" sz="1100" dirty="0"/>
                <a:t> 누적 포인트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초기화</a:t>
              </a:r>
            </a:p>
          </p:txBody>
        </p: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A5D56389-657C-4B56-ADF9-F483C1E13277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4572000" y="3670981"/>
              <a:ext cx="0" cy="437618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순서도: 다른 페이지 연결선 135">
              <a:extLst>
                <a:ext uri="{FF2B5EF4-FFF2-40B4-BE49-F238E27FC236}">
                  <a16:creationId xmlns:a16="http://schemas.microsoft.com/office/drawing/2014/main" id="{4C1EE01D-6DA5-4C33-9A13-0AA98D8C6146}"/>
                </a:ext>
              </a:extLst>
            </p:cNvPr>
            <p:cNvSpPr/>
            <p:nvPr/>
          </p:nvSpPr>
          <p:spPr>
            <a:xfrm>
              <a:off x="4288888" y="218510"/>
              <a:ext cx="576005" cy="530016"/>
            </a:xfrm>
            <a:prstGeom prst="flowChartOffpageConnector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7" name="순서도: 판단 136">
              <a:extLst>
                <a:ext uri="{FF2B5EF4-FFF2-40B4-BE49-F238E27FC236}">
                  <a16:creationId xmlns:a16="http://schemas.microsoft.com/office/drawing/2014/main" id="{E632672C-8EC8-467B-A54C-BE0DABC030B4}"/>
                </a:ext>
              </a:extLst>
            </p:cNvPr>
            <p:cNvSpPr/>
            <p:nvPr/>
          </p:nvSpPr>
          <p:spPr>
            <a:xfrm>
              <a:off x="3186489" y="1349085"/>
              <a:ext cx="2771022" cy="963412"/>
            </a:xfrm>
            <a:prstGeom prst="flowChartDecision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 누적 포인트 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=</a:t>
              </a:r>
            </a:p>
            <a:p>
              <a:pPr algn="ctr"/>
              <a:r>
                <a:rPr lang="ko-KR" altLang="en-US" sz="1100" dirty="0" err="1"/>
                <a:t>아두이노</a:t>
              </a:r>
              <a:r>
                <a:rPr lang="ko-KR" altLang="en-US" sz="1100" dirty="0"/>
                <a:t> 누적포인트</a:t>
              </a: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6BDAAE6-8102-4458-AB3E-85B9DCF88190}"/>
                </a:ext>
              </a:extLst>
            </p:cNvPr>
            <p:cNvCxnSpPr>
              <a:cxnSpLocks/>
              <a:stCxn id="136" idx="2"/>
              <a:endCxn id="137" idx="0"/>
            </p:cNvCxnSpPr>
            <p:nvPr/>
          </p:nvCxnSpPr>
          <p:spPr>
            <a:xfrm flipH="1">
              <a:off x="4572000" y="748526"/>
              <a:ext cx="4891" cy="600559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8BCEE67-1217-4F71-B681-771FED13DCA2}"/>
                </a:ext>
              </a:extLst>
            </p:cNvPr>
            <p:cNvSpPr txBox="1"/>
            <p:nvPr/>
          </p:nvSpPr>
          <p:spPr>
            <a:xfrm>
              <a:off x="3901588" y="218922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yes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1A6C6D-B54E-42C2-8681-4993D7FF3492}"/>
                </a:ext>
              </a:extLst>
            </p:cNvPr>
            <p:cNvSpPr txBox="1"/>
            <p:nvPr/>
          </p:nvSpPr>
          <p:spPr>
            <a:xfrm>
              <a:off x="5732129" y="1868383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no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54CB79EE-E500-49C4-8AC3-3118EE9D1909}"/>
                </a:ext>
              </a:extLst>
            </p:cNvPr>
            <p:cNvCxnSpPr>
              <a:cxnSpLocks/>
              <a:stCxn id="137" idx="3"/>
              <a:endCxn id="151" idx="6"/>
            </p:cNvCxnSpPr>
            <p:nvPr/>
          </p:nvCxnSpPr>
          <p:spPr>
            <a:xfrm flipH="1">
              <a:off x="4611481" y="1830791"/>
              <a:ext cx="1346030" cy="2058262"/>
            </a:xfrm>
            <a:prstGeom prst="bentConnector3">
              <a:avLst>
                <a:gd name="adj1" fmla="val -16983"/>
              </a:avLst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E2BE9791-6944-462B-8CDE-82908E0F38B4}"/>
                </a:ext>
              </a:extLst>
            </p:cNvPr>
            <p:cNvSpPr/>
            <p:nvPr/>
          </p:nvSpPr>
          <p:spPr>
            <a:xfrm>
              <a:off x="4539481" y="3853053"/>
              <a:ext cx="72000" cy="72000"/>
            </a:xfrm>
            <a:prstGeom prst="ellipse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BB1450-4390-4E22-83CE-D149118311D0}"/>
                </a:ext>
              </a:extLst>
            </p:cNvPr>
            <p:cNvSpPr/>
            <p:nvPr/>
          </p:nvSpPr>
          <p:spPr>
            <a:xfrm>
              <a:off x="3775444" y="884763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휴대폰과 블루투스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01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4ACF0-10F7-4E0C-856F-58C8D76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46511-2126-4905-918C-7A2B0AD069C4}"/>
              </a:ext>
            </a:extLst>
          </p:cNvPr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02" name="제목 5">
            <a:extLst>
              <a:ext uri="{FF2B5EF4-FFF2-40B4-BE49-F238E27FC236}">
                <a16:creationId xmlns:a16="http://schemas.microsoft.com/office/drawing/2014/main" id="{456A4110-FDCF-4956-8BA6-9720581F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r>
              <a:rPr lang="en-US" altLang="ko-KR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_</a:t>
            </a: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애플리케이션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72A3F11-B83D-4E22-A1AD-9B877327EC8A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349708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2A973C0D-5E36-476C-B253-718AF97D2C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2889" y="3367011"/>
            <a:ext cx="1676608" cy="333279"/>
          </a:xfrm>
          <a:prstGeom prst="bentConnector3">
            <a:avLst>
              <a:gd name="adj1" fmla="val 158"/>
            </a:avLst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5CEC300-3025-4716-93DD-B9794AB7D32E}"/>
              </a:ext>
            </a:extLst>
          </p:cNvPr>
          <p:cNvCxnSpPr>
            <a:cxnSpLocks/>
          </p:cNvCxnSpPr>
          <p:nvPr/>
        </p:nvCxnSpPr>
        <p:spPr>
          <a:xfrm>
            <a:off x="3020743" y="3712246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수행의 시작/종료 55">
            <a:extLst>
              <a:ext uri="{FF2B5EF4-FFF2-40B4-BE49-F238E27FC236}">
                <a16:creationId xmlns:a16="http://schemas.microsoft.com/office/drawing/2014/main" id="{71475E82-E299-4FCD-9D1B-9BB8C2607721}"/>
              </a:ext>
            </a:extLst>
          </p:cNvPr>
          <p:cNvSpPr/>
          <p:nvPr/>
        </p:nvSpPr>
        <p:spPr>
          <a:xfrm>
            <a:off x="4031940" y="197794"/>
            <a:ext cx="1080120" cy="291102"/>
          </a:xfrm>
          <a:prstGeom prst="flowChartTerminator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실행</a:t>
            </a:r>
            <a:endParaRPr lang="en-US" altLang="ko-KR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E142918-2A6E-42F3-9224-F6532259B5E3}"/>
              </a:ext>
            </a:extLst>
          </p:cNvPr>
          <p:cNvCxnSpPr>
            <a:cxnSpLocks/>
          </p:cNvCxnSpPr>
          <p:nvPr/>
        </p:nvCxnSpPr>
        <p:spPr>
          <a:xfrm>
            <a:off x="4572000" y="341810"/>
            <a:ext cx="0" cy="299162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수행의 시작/종료 79">
            <a:extLst>
              <a:ext uri="{FF2B5EF4-FFF2-40B4-BE49-F238E27FC236}">
                <a16:creationId xmlns:a16="http://schemas.microsoft.com/office/drawing/2014/main" id="{705A4AC5-EC68-48A2-B96C-3DCB7F35FAA3}"/>
              </a:ext>
            </a:extLst>
          </p:cNvPr>
          <p:cNvSpPr/>
          <p:nvPr/>
        </p:nvSpPr>
        <p:spPr>
          <a:xfrm>
            <a:off x="4031940" y="4656139"/>
            <a:ext cx="1080120" cy="291102"/>
          </a:xfrm>
          <a:prstGeom prst="flowChartTerminator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종료</a:t>
            </a:r>
            <a:endParaRPr lang="en-US" altLang="ko-KR" sz="1200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86ACEC4-F21E-4D78-897F-3BB19415E672}"/>
              </a:ext>
            </a:extLst>
          </p:cNvPr>
          <p:cNvCxnSpPr>
            <a:cxnSpLocks/>
          </p:cNvCxnSpPr>
          <p:nvPr/>
        </p:nvCxnSpPr>
        <p:spPr>
          <a:xfrm>
            <a:off x="4572000" y="834802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C994F6B-E0AA-4784-9388-A748E75A686D}"/>
              </a:ext>
            </a:extLst>
          </p:cNvPr>
          <p:cNvSpPr/>
          <p:nvPr/>
        </p:nvSpPr>
        <p:spPr>
          <a:xfrm>
            <a:off x="3671295" y="640972"/>
            <a:ext cx="1801410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리사이통과 블루투스 연결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9DFD03-9C34-41D1-9F89-ED3CE36A544E}"/>
              </a:ext>
            </a:extLst>
          </p:cNvPr>
          <p:cNvCxnSpPr>
            <a:cxnSpLocks/>
          </p:cNvCxnSpPr>
          <p:nvPr/>
        </p:nvCxnSpPr>
        <p:spPr>
          <a:xfrm>
            <a:off x="4572000" y="1272125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EA0AF-F236-4914-936B-FE7C8C057B04}"/>
              </a:ext>
            </a:extLst>
          </p:cNvPr>
          <p:cNvSpPr/>
          <p:nvPr/>
        </p:nvSpPr>
        <p:spPr>
          <a:xfrm>
            <a:off x="3770554" y="1078295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아두이노에</a:t>
            </a:r>
            <a:r>
              <a:rPr lang="ko-KR" altLang="en-US" sz="1100" dirty="0"/>
              <a:t> 포인트 요청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7390C52-D979-4153-BC0B-11E76C5A6BC8}"/>
              </a:ext>
            </a:extLst>
          </p:cNvPr>
          <p:cNvCxnSpPr>
            <a:cxnSpLocks/>
          </p:cNvCxnSpPr>
          <p:nvPr/>
        </p:nvCxnSpPr>
        <p:spPr>
          <a:xfrm>
            <a:off x="4572000" y="1689817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D0BF714-E640-4E45-BDF2-5913916F72CC}"/>
              </a:ext>
            </a:extLst>
          </p:cNvPr>
          <p:cNvSpPr/>
          <p:nvPr/>
        </p:nvSpPr>
        <p:spPr>
          <a:xfrm>
            <a:off x="3770554" y="1495987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포인트 수신</a:t>
            </a:r>
            <a:r>
              <a:rPr lang="en-US" altLang="ko-KR" sz="1100" dirty="0"/>
              <a:t>, </a:t>
            </a:r>
            <a:r>
              <a:rPr lang="ko-KR" altLang="en-US" sz="1100" dirty="0"/>
              <a:t>누적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6E2A790-5108-4BCC-BC9B-636CE19A1D51}"/>
              </a:ext>
            </a:extLst>
          </p:cNvPr>
          <p:cNvCxnSpPr>
            <a:cxnSpLocks/>
          </p:cNvCxnSpPr>
          <p:nvPr/>
        </p:nvCxnSpPr>
        <p:spPr>
          <a:xfrm>
            <a:off x="4572000" y="2107509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0BD8BCB-393D-4A94-BE55-89CB3A6D3425}"/>
              </a:ext>
            </a:extLst>
          </p:cNvPr>
          <p:cNvSpPr/>
          <p:nvPr/>
        </p:nvSpPr>
        <p:spPr>
          <a:xfrm>
            <a:off x="3770554" y="1913679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배출 상품 이미지 띄움</a:t>
            </a:r>
          </a:p>
        </p:txBody>
      </p:sp>
      <p:sp>
        <p:nvSpPr>
          <p:cNvPr id="89" name="순서도: 판단 88">
            <a:extLst>
              <a:ext uri="{FF2B5EF4-FFF2-40B4-BE49-F238E27FC236}">
                <a16:creationId xmlns:a16="http://schemas.microsoft.com/office/drawing/2014/main" id="{4D2724CD-6567-413F-A1C7-6ED8C1D77648}"/>
              </a:ext>
            </a:extLst>
          </p:cNvPr>
          <p:cNvSpPr/>
          <p:nvPr/>
        </p:nvSpPr>
        <p:spPr>
          <a:xfrm>
            <a:off x="3383264" y="2355726"/>
            <a:ext cx="2377472" cy="679239"/>
          </a:xfrm>
          <a:prstGeom prst="flowChartDecision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포인트가 </a:t>
            </a:r>
            <a:r>
              <a:rPr lang="en-US" altLang="ko-KR" sz="1200" dirty="0"/>
              <a:t>2,000</a:t>
            </a:r>
            <a:r>
              <a:rPr lang="ko-KR" altLang="en-US" sz="1200" dirty="0"/>
              <a:t>이상인가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E4CCD7-4754-45C8-B0D9-A59C7A531F71}"/>
              </a:ext>
            </a:extLst>
          </p:cNvPr>
          <p:cNvSpPr txBox="1"/>
          <p:nvPr/>
        </p:nvSpPr>
        <p:spPr>
          <a:xfrm>
            <a:off x="2953191" y="2355726"/>
            <a:ext cx="5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B06324-9F92-4C9D-B71A-73C713F7A0C9}"/>
              </a:ext>
            </a:extLst>
          </p:cNvPr>
          <p:cNvSpPr txBox="1"/>
          <p:nvPr/>
        </p:nvSpPr>
        <p:spPr>
          <a:xfrm>
            <a:off x="5762894" y="235572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B19D194-9E32-48AF-8D3C-93FE1510C4D1}"/>
              </a:ext>
            </a:extLst>
          </p:cNvPr>
          <p:cNvSpPr/>
          <p:nvPr/>
        </p:nvSpPr>
        <p:spPr>
          <a:xfrm>
            <a:off x="2219297" y="3955739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포인트 차감으로 구매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F9944AF-B3C3-4606-BD59-8EBEE2EBB29B}"/>
              </a:ext>
            </a:extLst>
          </p:cNvPr>
          <p:cNvCxnSpPr>
            <a:cxnSpLocks/>
          </p:cNvCxnSpPr>
          <p:nvPr/>
        </p:nvCxnSpPr>
        <p:spPr>
          <a:xfrm flipH="1">
            <a:off x="3003532" y="2695346"/>
            <a:ext cx="414157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826C68B-2D01-4DB0-BC3A-433399970546}"/>
              </a:ext>
            </a:extLst>
          </p:cNvPr>
          <p:cNvCxnSpPr>
            <a:cxnSpLocks/>
          </p:cNvCxnSpPr>
          <p:nvPr/>
        </p:nvCxnSpPr>
        <p:spPr>
          <a:xfrm>
            <a:off x="3003532" y="2695346"/>
            <a:ext cx="0" cy="38046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D01562F1-10A4-4D8E-91D4-941764420FF2}"/>
              </a:ext>
            </a:extLst>
          </p:cNvPr>
          <p:cNvSpPr/>
          <p:nvPr/>
        </p:nvSpPr>
        <p:spPr>
          <a:xfrm>
            <a:off x="1834488" y="3072515"/>
            <a:ext cx="2377472" cy="679239"/>
          </a:xfrm>
          <a:prstGeom prst="flowChartDecision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모바일 쇼핑을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68E337-0B0F-4F32-A689-1E6EF0CF1D02}"/>
              </a:ext>
            </a:extLst>
          </p:cNvPr>
          <p:cNvSpPr txBox="1"/>
          <p:nvPr/>
        </p:nvSpPr>
        <p:spPr>
          <a:xfrm>
            <a:off x="2344073" y="3586407"/>
            <a:ext cx="5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6D4A50A-3B19-402F-B0DA-2F1DABE88BFD}"/>
              </a:ext>
            </a:extLst>
          </p:cNvPr>
          <p:cNvSpPr txBox="1"/>
          <p:nvPr/>
        </p:nvSpPr>
        <p:spPr>
          <a:xfrm>
            <a:off x="4346618" y="34637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D157A76-C40C-4A70-938D-24AE91E3BA0C}"/>
              </a:ext>
            </a:extLst>
          </p:cNvPr>
          <p:cNvCxnSpPr>
            <a:cxnSpLocks/>
          </p:cNvCxnSpPr>
          <p:nvPr/>
        </p:nvCxnSpPr>
        <p:spPr>
          <a:xfrm>
            <a:off x="3036295" y="3795886"/>
            <a:ext cx="3071410" cy="1159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599D5AF0-BD2C-4D40-AC7F-627665B2075C}"/>
              </a:ext>
            </a:extLst>
          </p:cNvPr>
          <p:cNvSpPr/>
          <p:nvPr/>
        </p:nvSpPr>
        <p:spPr>
          <a:xfrm>
            <a:off x="6081831" y="3761048"/>
            <a:ext cx="72000" cy="72000"/>
          </a:xfrm>
          <a:prstGeom prst="ellipse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46712E-1C2A-406D-BCCB-67DB678930DC}"/>
              </a:ext>
            </a:extLst>
          </p:cNvPr>
          <p:cNvCxnSpPr>
            <a:cxnSpLocks/>
          </p:cNvCxnSpPr>
          <p:nvPr/>
        </p:nvCxnSpPr>
        <p:spPr>
          <a:xfrm>
            <a:off x="3018295" y="4371950"/>
            <a:ext cx="310741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F954FBC0-F645-49FA-BC4A-F653EB371DBA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3020743" y="4243771"/>
            <a:ext cx="0" cy="12817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E8D02690-2302-4AD9-8CEC-169FD44E219A}"/>
              </a:ext>
            </a:extLst>
          </p:cNvPr>
          <p:cNvSpPr/>
          <p:nvPr/>
        </p:nvSpPr>
        <p:spPr>
          <a:xfrm>
            <a:off x="4536000" y="4335950"/>
            <a:ext cx="72000" cy="72000"/>
          </a:xfrm>
          <a:prstGeom prst="ellipse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38809FF-090C-4558-AA74-B14D82BCA5FA}"/>
              </a:ext>
            </a:extLst>
          </p:cNvPr>
          <p:cNvCxnSpPr>
            <a:cxnSpLocks/>
            <a:stCxn id="151" idx="4"/>
            <a:endCxn id="80" idx="0"/>
          </p:cNvCxnSpPr>
          <p:nvPr/>
        </p:nvCxnSpPr>
        <p:spPr>
          <a:xfrm>
            <a:off x="4572000" y="4407950"/>
            <a:ext cx="0" cy="248189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6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전체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0E6449-D85E-4EA6-B010-8019C5192124}"/>
              </a:ext>
            </a:extLst>
          </p:cNvPr>
          <p:cNvGrpSpPr/>
          <p:nvPr/>
        </p:nvGrpSpPr>
        <p:grpSpPr>
          <a:xfrm>
            <a:off x="4019464" y="1347614"/>
            <a:ext cx="2237012" cy="3573972"/>
            <a:chOff x="3772236" y="1395108"/>
            <a:chExt cx="2237012" cy="357397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48F814-212F-45B4-A868-73944236F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00" b="9826"/>
            <a:stretch/>
          </p:blipFill>
          <p:spPr>
            <a:xfrm rot="5400000">
              <a:off x="3450742" y="1716602"/>
              <a:ext cx="2880000" cy="223701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9C625-CDA6-42C0-A430-D5D98D3E0E9D}"/>
                </a:ext>
              </a:extLst>
            </p:cNvPr>
            <p:cNvSpPr txBox="1"/>
            <p:nvPr/>
          </p:nvSpPr>
          <p:spPr>
            <a:xfrm>
              <a:off x="4612460" y="4630526"/>
              <a:ext cx="556564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측면</a:t>
              </a:r>
              <a:endParaRPr lang="ko-KR" altLang="en-US" sz="1600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20D8BE-A5F4-4A83-9051-3F4D74CF66C1}"/>
              </a:ext>
            </a:extLst>
          </p:cNvPr>
          <p:cNvGrpSpPr/>
          <p:nvPr/>
        </p:nvGrpSpPr>
        <p:grpSpPr>
          <a:xfrm>
            <a:off x="569732" y="1347614"/>
            <a:ext cx="2880000" cy="3573972"/>
            <a:chOff x="221862" y="1395108"/>
            <a:chExt cx="2880000" cy="35739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60B70AB-EAA3-4D12-BA29-24452E77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221862" y="1395108"/>
              <a:ext cx="2880000" cy="28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40C803-8D1F-4553-B4F3-A6114C087907}"/>
                </a:ext>
              </a:extLst>
            </p:cNvPr>
            <p:cNvSpPr txBox="1"/>
            <p:nvPr/>
          </p:nvSpPr>
          <p:spPr>
            <a:xfrm>
              <a:off x="1290607" y="4630526"/>
              <a:ext cx="742511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사투상</a:t>
              </a:r>
              <a:endParaRPr lang="ko-KR" altLang="en-US" sz="16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2AEED7-7D6F-418F-BA9E-D01F3558C7C8}"/>
              </a:ext>
            </a:extLst>
          </p:cNvPr>
          <p:cNvGrpSpPr/>
          <p:nvPr/>
        </p:nvGrpSpPr>
        <p:grpSpPr>
          <a:xfrm>
            <a:off x="6826208" y="1347615"/>
            <a:ext cx="1748059" cy="3573971"/>
            <a:chOff x="6501524" y="1395109"/>
            <a:chExt cx="1748059" cy="357397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B343176-4A17-4180-AE9E-C85CE1AD9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64" b="25140"/>
            <a:stretch/>
          </p:blipFill>
          <p:spPr>
            <a:xfrm rot="5400000">
              <a:off x="5935554" y="1961079"/>
              <a:ext cx="2880000" cy="174805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C2F4C2-2F85-4EE8-A2DA-BB22FD8218F4}"/>
                </a:ext>
              </a:extLst>
            </p:cNvPr>
            <p:cNvSpPr txBox="1"/>
            <p:nvPr/>
          </p:nvSpPr>
          <p:spPr>
            <a:xfrm>
              <a:off x="7097272" y="4630526"/>
              <a:ext cx="556564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정면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39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상세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082A8F-822F-4751-9033-31C5419B74D5}"/>
              </a:ext>
            </a:extLst>
          </p:cNvPr>
          <p:cNvCxnSpPr>
            <a:cxnSpLocks/>
          </p:cNvCxnSpPr>
          <p:nvPr/>
        </p:nvCxnSpPr>
        <p:spPr>
          <a:xfrm flipH="1">
            <a:off x="3670014" y="2192566"/>
            <a:ext cx="31512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3A3655-23C9-445F-BB15-65146CD67BFF}"/>
              </a:ext>
            </a:extLst>
          </p:cNvPr>
          <p:cNvSpPr txBox="1"/>
          <p:nvPr/>
        </p:nvSpPr>
        <p:spPr>
          <a:xfrm>
            <a:off x="4125422" y="2007901"/>
            <a:ext cx="135005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첫 실행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D61E8B-60CB-4AF0-8090-E20BEE9CABB7}"/>
              </a:ext>
            </a:extLst>
          </p:cNvPr>
          <p:cNvCxnSpPr>
            <a:cxnSpLocks/>
          </p:cNvCxnSpPr>
          <p:nvPr/>
        </p:nvCxnSpPr>
        <p:spPr>
          <a:xfrm flipH="1">
            <a:off x="3670014" y="3938079"/>
            <a:ext cx="31512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4F220D-A887-4456-BB9C-F348F085D21A}"/>
              </a:ext>
            </a:extLst>
          </p:cNvPr>
          <p:cNvSpPr txBox="1"/>
          <p:nvPr/>
        </p:nvSpPr>
        <p:spPr>
          <a:xfrm>
            <a:off x="4125422" y="3753414"/>
            <a:ext cx="1980029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누적된 포인트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85F70-33AB-42FA-B709-1C42F2789A36}"/>
              </a:ext>
            </a:extLst>
          </p:cNvPr>
          <p:cNvSpPr txBox="1"/>
          <p:nvPr/>
        </p:nvSpPr>
        <p:spPr>
          <a:xfrm>
            <a:off x="6986428" y="4106789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서보모터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978AAC7-56BD-4780-938A-6798D9E4CD46}"/>
              </a:ext>
            </a:extLst>
          </p:cNvPr>
          <p:cNvCxnSpPr>
            <a:cxnSpLocks/>
          </p:cNvCxnSpPr>
          <p:nvPr/>
        </p:nvCxnSpPr>
        <p:spPr>
          <a:xfrm flipV="1">
            <a:off x="7498747" y="3773015"/>
            <a:ext cx="0" cy="310903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20C57D0-2DD4-4BBA-BB2C-13120E0D5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9" t="30675" r="16001" b="-1675"/>
          <a:stretch/>
        </p:blipFill>
        <p:spPr>
          <a:xfrm rot="5400000">
            <a:off x="6393046" y="1496880"/>
            <a:ext cx="2211402" cy="22114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B97C77-0B30-4CD8-B674-3E42E208C2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8" t="19439" r="26842" b="5589"/>
          <a:stretch/>
        </p:blipFill>
        <p:spPr>
          <a:xfrm rot="5400000">
            <a:off x="1296604" y="700696"/>
            <a:ext cx="1328805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7EC4CE-F684-4C94-B638-5B0313413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60" t="3996" r="8695"/>
          <a:stretch/>
        </p:blipFill>
        <p:spPr>
          <a:xfrm rot="5400000">
            <a:off x="1190849" y="2479452"/>
            <a:ext cx="154031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구조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EE453-AAF2-4776-9685-EC9B5E81C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15" b="10042"/>
          <a:stretch/>
        </p:blipFill>
        <p:spPr>
          <a:xfrm rot="10800000">
            <a:off x="2123728" y="1483843"/>
            <a:ext cx="5262624" cy="31482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A0759E-F261-4F21-84A5-70B63140B21B}"/>
              </a:ext>
            </a:extLst>
          </p:cNvPr>
          <p:cNvSpPr/>
          <p:nvPr/>
        </p:nvSpPr>
        <p:spPr>
          <a:xfrm>
            <a:off x="3131840" y="1483843"/>
            <a:ext cx="2808312" cy="123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E81B80B-BF90-44E2-9915-0660C5F88178}"/>
              </a:ext>
            </a:extLst>
          </p:cNvPr>
          <p:cNvSpPr/>
          <p:nvPr/>
        </p:nvSpPr>
        <p:spPr>
          <a:xfrm>
            <a:off x="5148064" y="888070"/>
            <a:ext cx="1224136" cy="358299"/>
          </a:xfrm>
          <a:prstGeom prst="wedgeRectCallout">
            <a:avLst>
              <a:gd name="adj1" fmla="val -41997"/>
              <a:gd name="adj2" fmla="val 108937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1602 LCD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44A9F1-5056-431B-BC4F-52EF89F2770F}"/>
              </a:ext>
            </a:extLst>
          </p:cNvPr>
          <p:cNvSpPr/>
          <p:nvPr/>
        </p:nvSpPr>
        <p:spPr>
          <a:xfrm>
            <a:off x="5145162" y="2859782"/>
            <a:ext cx="1874697" cy="123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B785F-A4CE-4CDB-AF5C-93995E620F17}"/>
              </a:ext>
            </a:extLst>
          </p:cNvPr>
          <p:cNvSpPr/>
          <p:nvPr/>
        </p:nvSpPr>
        <p:spPr>
          <a:xfrm>
            <a:off x="6084167" y="1536517"/>
            <a:ext cx="935693" cy="1179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DB6185A-EF6B-44AA-8527-0450797F2F4A}"/>
              </a:ext>
            </a:extLst>
          </p:cNvPr>
          <p:cNvSpPr/>
          <p:nvPr/>
        </p:nvSpPr>
        <p:spPr>
          <a:xfrm>
            <a:off x="7557272" y="2126143"/>
            <a:ext cx="837193" cy="589624"/>
          </a:xfrm>
          <a:prstGeom prst="wedgeRectCallout">
            <a:avLst>
              <a:gd name="adj1" fmla="val -109820"/>
              <a:gd name="adj2" fmla="val 91013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1602 LCD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4696721-1942-4869-AE31-287F954F0DF1}"/>
              </a:ext>
            </a:extLst>
          </p:cNvPr>
          <p:cNvSpPr/>
          <p:nvPr/>
        </p:nvSpPr>
        <p:spPr>
          <a:xfrm>
            <a:off x="7530367" y="2126142"/>
            <a:ext cx="864098" cy="589624"/>
          </a:xfrm>
          <a:prstGeom prst="wedgeRectCallout">
            <a:avLst>
              <a:gd name="adj1" fmla="val -99680"/>
              <a:gd name="adj2" fmla="val -74550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바코드 스캐너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990837-8C3B-441E-B05E-670722A0A74C}"/>
              </a:ext>
            </a:extLst>
          </p:cNvPr>
          <p:cNvSpPr/>
          <p:nvPr/>
        </p:nvSpPr>
        <p:spPr>
          <a:xfrm>
            <a:off x="2843808" y="2787774"/>
            <a:ext cx="2160240" cy="936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9B80B44-135C-48D5-B4F4-165E057DA00A}"/>
              </a:ext>
            </a:extLst>
          </p:cNvPr>
          <p:cNvSpPr/>
          <p:nvPr/>
        </p:nvSpPr>
        <p:spPr>
          <a:xfrm>
            <a:off x="758476" y="3057971"/>
            <a:ext cx="1224136" cy="358299"/>
          </a:xfrm>
          <a:prstGeom prst="wedgeRectCallout">
            <a:avLst>
              <a:gd name="adj1" fmla="val 116113"/>
              <a:gd name="adj2" fmla="val -8033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</a:t>
            </a:r>
            <a:r>
              <a:rPr lang="ko-KR" altLang="en-US" dirty="0" err="1"/>
              <a:t>쉴더</a:t>
            </a:r>
            <a:endParaRPr lang="en-US" altLang="ko-KR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6101D62-722B-4A46-B760-B8ECE0B50E84}"/>
              </a:ext>
            </a:extLst>
          </p:cNvPr>
          <p:cNvSpPr/>
          <p:nvPr/>
        </p:nvSpPr>
        <p:spPr>
          <a:xfrm>
            <a:off x="728671" y="3867894"/>
            <a:ext cx="1224136" cy="649814"/>
          </a:xfrm>
          <a:prstGeom prst="wedgeRectCallout">
            <a:avLst>
              <a:gd name="adj1" fmla="val 122960"/>
              <a:gd name="adj2" fmla="val -23277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67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시연과정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D788D8-CCDA-4189-9AEA-E7A465AA681F}"/>
              </a:ext>
            </a:extLst>
          </p:cNvPr>
          <p:cNvGrpSpPr/>
          <p:nvPr/>
        </p:nvGrpSpPr>
        <p:grpSpPr>
          <a:xfrm>
            <a:off x="445380" y="2067694"/>
            <a:ext cx="8253239" cy="1727730"/>
            <a:chOff x="445381" y="1564100"/>
            <a:chExt cx="8253239" cy="17277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7E66EC-6C6E-46A5-93C0-95CC41D5F6CD}"/>
                </a:ext>
              </a:extLst>
            </p:cNvPr>
            <p:cNvGrpSpPr/>
            <p:nvPr/>
          </p:nvGrpSpPr>
          <p:grpSpPr>
            <a:xfrm>
              <a:off x="445381" y="1564100"/>
              <a:ext cx="1727730" cy="1727730"/>
              <a:chOff x="4824326" y="1322693"/>
              <a:chExt cx="1727730" cy="172773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39F5CFF-4775-40CB-BB9D-A086C98588F0}"/>
                  </a:ext>
                </a:extLst>
              </p:cNvPr>
              <p:cNvSpPr/>
              <p:nvPr/>
            </p:nvSpPr>
            <p:spPr>
              <a:xfrm>
                <a:off x="4824326" y="1322693"/>
                <a:ext cx="1727730" cy="172773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4F62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E5254-6F66-464E-8AB4-CBF3327B25AF}"/>
                  </a:ext>
                </a:extLst>
              </p:cNvPr>
              <p:cNvSpPr txBox="1"/>
              <p:nvPr/>
            </p:nvSpPr>
            <p:spPr>
              <a:xfrm>
                <a:off x="4824326" y="2675116"/>
                <a:ext cx="323738" cy="369332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3D203B3-7501-47E5-AA4B-4C3E84FC371B}"/>
                </a:ext>
              </a:extLst>
            </p:cNvPr>
            <p:cNvGrpSpPr/>
            <p:nvPr/>
          </p:nvGrpSpPr>
          <p:grpSpPr>
            <a:xfrm>
              <a:off x="2618492" y="1564100"/>
              <a:ext cx="1727730" cy="1727730"/>
              <a:chOff x="6554664" y="1322693"/>
              <a:chExt cx="1727730" cy="17277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FA53F15-3546-491F-902B-2F6E2CDE16CB}"/>
                  </a:ext>
                </a:extLst>
              </p:cNvPr>
              <p:cNvSpPr/>
              <p:nvPr/>
            </p:nvSpPr>
            <p:spPr>
              <a:xfrm>
                <a:off x="6554664" y="1322693"/>
                <a:ext cx="1727730" cy="1727730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4F62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58854-2EA0-42CD-8972-4B64F338CADF}"/>
                  </a:ext>
                </a:extLst>
              </p:cNvPr>
              <p:cNvSpPr txBox="1"/>
              <p:nvPr/>
            </p:nvSpPr>
            <p:spPr>
              <a:xfrm>
                <a:off x="6558232" y="2675116"/>
                <a:ext cx="323738" cy="369332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00F135-E9C7-4FCA-9F77-B548D34C04B3}"/>
                </a:ext>
              </a:extLst>
            </p:cNvPr>
            <p:cNvGrpSpPr/>
            <p:nvPr/>
          </p:nvGrpSpPr>
          <p:grpSpPr>
            <a:xfrm>
              <a:off x="6970890" y="1564100"/>
              <a:ext cx="1727730" cy="1727730"/>
              <a:chOff x="6558232" y="3050963"/>
              <a:chExt cx="1727730" cy="172773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1B6CF63-7F5E-4173-9375-503D59AAA495}"/>
                  </a:ext>
                </a:extLst>
              </p:cNvPr>
              <p:cNvSpPr/>
              <p:nvPr/>
            </p:nvSpPr>
            <p:spPr>
              <a:xfrm rot="5400000">
                <a:off x="6558232" y="3050963"/>
                <a:ext cx="1727730" cy="1727730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4F62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2FA057-8A11-4C23-9272-3042D3943819}"/>
                  </a:ext>
                </a:extLst>
              </p:cNvPr>
              <p:cNvSpPr txBox="1"/>
              <p:nvPr/>
            </p:nvSpPr>
            <p:spPr>
              <a:xfrm>
                <a:off x="6558232" y="4409361"/>
                <a:ext cx="323738" cy="369332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B6DDD2-8FE2-4CC1-BE64-561C7EE64B13}"/>
                </a:ext>
              </a:extLst>
            </p:cNvPr>
            <p:cNvGrpSpPr/>
            <p:nvPr/>
          </p:nvGrpSpPr>
          <p:grpSpPr>
            <a:xfrm>
              <a:off x="4791603" y="1564100"/>
              <a:ext cx="1733906" cy="1727730"/>
              <a:chOff x="4818150" y="3050963"/>
              <a:chExt cx="1733906" cy="172773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8124EF7-8FFD-439C-85BE-C493CD72BF78}"/>
                  </a:ext>
                </a:extLst>
              </p:cNvPr>
              <p:cNvSpPr/>
              <p:nvPr/>
            </p:nvSpPr>
            <p:spPr>
              <a:xfrm rot="5400000">
                <a:off x="4824326" y="3050963"/>
                <a:ext cx="1727730" cy="1727730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4F62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BDD40-0965-4D19-9E00-F229D666CCB4}"/>
                  </a:ext>
                </a:extLst>
              </p:cNvPr>
              <p:cNvSpPr txBox="1"/>
              <p:nvPr/>
            </p:nvSpPr>
            <p:spPr>
              <a:xfrm>
                <a:off x="4818150" y="4409361"/>
                <a:ext cx="323738" cy="369332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BF757E0-8E26-49C2-9406-8CE8C997986D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173111" y="2427965"/>
              <a:ext cx="445381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88B989-15A7-4D50-AE44-4D63983DD043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>
              <a:off x="4346222" y="2427965"/>
              <a:ext cx="451557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7531B5F-43A1-46C2-B88E-21A3C5A164C7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>
              <a:off x="6525509" y="2427965"/>
              <a:ext cx="445381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00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7886" y="1347614"/>
            <a:ext cx="3814314" cy="1080120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solidFill>
                  <a:srgbClr val="526919"/>
                </a:solidFill>
                <a:latin typeface="+mj-ea"/>
              </a:rPr>
              <a:t>이상입니다</a:t>
            </a:r>
            <a:r>
              <a:rPr lang="en-US" altLang="ko-KR" sz="5400" dirty="0">
                <a:solidFill>
                  <a:srgbClr val="526919"/>
                </a:solidFill>
                <a:latin typeface="+mj-ea"/>
              </a:rPr>
              <a:t>.</a:t>
            </a:r>
            <a:endParaRPr lang="ko-KR" altLang="en-US" sz="5400" dirty="0">
              <a:solidFill>
                <a:srgbClr val="526919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97523" y="3795886"/>
            <a:ext cx="2696344" cy="8640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팀명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자멍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  <a:p>
            <a:pPr algn="l"/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팀원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윤지인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이유나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04012" y="2310498"/>
            <a:ext cx="2584783" cy="45719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07665" y="2355726"/>
            <a:ext cx="2548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A828"/>
                </a:solidFill>
                <a:latin typeface="+mn-ea"/>
              </a:rPr>
              <a:t>환경을 위한 </a:t>
            </a:r>
            <a:r>
              <a:rPr lang="en-US" altLang="ko-KR" dirty="0" err="1">
                <a:solidFill>
                  <a:srgbClr val="83A828"/>
                </a:solidFill>
                <a:latin typeface="+mn-ea"/>
              </a:rPr>
              <a:t>IoT</a:t>
            </a:r>
            <a:r>
              <a:rPr lang="en-US" altLang="ko-KR" dirty="0">
                <a:solidFill>
                  <a:srgbClr val="83A828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83A828"/>
                </a:solidFill>
                <a:latin typeface="+mn-ea"/>
              </a:rPr>
              <a:t>쓰레기통</a:t>
            </a:r>
            <a:endParaRPr lang="en-US" altLang="ko-KR" dirty="0">
              <a:solidFill>
                <a:srgbClr val="83A828"/>
              </a:solidFill>
              <a:latin typeface="+mn-ea"/>
            </a:endParaRPr>
          </a:p>
          <a:p>
            <a:r>
              <a:rPr lang="ko-KR" altLang="en-US" sz="2400" dirty="0" err="1">
                <a:solidFill>
                  <a:srgbClr val="4F6228"/>
                </a:solidFill>
                <a:latin typeface="+mn-ea"/>
              </a:rPr>
              <a:t>리사이통</a:t>
            </a:r>
            <a:endParaRPr lang="ko-KR" altLang="en-US" dirty="0">
              <a:solidFill>
                <a:srgbClr val="4F6228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FDA51D-BED6-4AD0-90A1-4482B0D26657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0"/>
            <a:ext cx="18002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EB7B7F0-1A5B-4159-A6C2-2984349C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FBF2D-031E-423E-96D1-56A8276B1D5F}"/>
              </a:ext>
            </a:extLst>
          </p:cNvPr>
          <p:cNvSpPr txBox="1"/>
          <p:nvPr/>
        </p:nvSpPr>
        <p:spPr>
          <a:xfrm>
            <a:off x="7993483" y="44958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2019.12.10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2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483768" y="1635646"/>
            <a:ext cx="825486" cy="779894"/>
            <a:chOff x="2483768" y="1635646"/>
            <a:chExt cx="825486" cy="779894"/>
          </a:xfrm>
        </p:grpSpPr>
        <p:sp>
          <p:nvSpPr>
            <p:cNvPr id="11" name="타원 10"/>
            <p:cNvSpPr/>
            <p:nvPr/>
          </p:nvSpPr>
          <p:spPr>
            <a:xfrm>
              <a:off x="2483768" y="1635646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9792" y="1707654"/>
              <a:ext cx="609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1.</a:t>
              </a:r>
              <a:endParaRPr lang="ko-KR" altLang="en-US" sz="4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486" y="1763983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왜 만들었나</a:t>
            </a:r>
            <a:r>
              <a:rPr lang="en-US" altLang="ko-KR" sz="2800" dirty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486" y="254286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뭘 만들 것인가</a:t>
            </a:r>
            <a:r>
              <a:rPr lang="en-US" altLang="ko-KR" sz="2800" dirty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83768" y="2414523"/>
            <a:ext cx="888003" cy="779894"/>
            <a:chOff x="2483768" y="2386955"/>
            <a:chExt cx="888003" cy="779894"/>
          </a:xfrm>
        </p:grpSpPr>
        <p:sp>
          <p:nvSpPr>
            <p:cNvPr id="16" name="타원 15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792" y="2458963"/>
              <a:ext cx="671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2.</a:t>
              </a:r>
              <a:endParaRPr lang="ko-KR" altLang="en-US" sz="4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76486" y="3363838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실행 시나리오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리사이통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리사이통 어플리케이션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483768" y="3235501"/>
            <a:ext cx="897621" cy="779894"/>
            <a:chOff x="2483768" y="2386955"/>
            <a:chExt cx="897621" cy="779894"/>
          </a:xfrm>
        </p:grpSpPr>
        <p:sp>
          <p:nvSpPr>
            <p:cNvPr id="19" name="타원 18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99792" y="2458963"/>
              <a:ext cx="6815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3.</a:t>
              </a:r>
              <a:endParaRPr lang="ko-KR" altLang="en-US" sz="4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76486" y="4163479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리사이통 결과물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483768" y="4035142"/>
            <a:ext cx="897621" cy="779894"/>
            <a:chOff x="2483768" y="2386955"/>
            <a:chExt cx="897621" cy="779894"/>
          </a:xfrm>
        </p:grpSpPr>
        <p:sp>
          <p:nvSpPr>
            <p:cNvPr id="25" name="타원 24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9792" y="2458963"/>
              <a:ext cx="6815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4.</a:t>
              </a:r>
              <a:endParaRPr lang="ko-KR" altLang="en-US" sz="4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F8A501-C605-40FC-BAE0-8E2505B35555}"/>
              </a:ext>
            </a:extLst>
          </p:cNvPr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E5557D-0DA3-4248-9378-982BC534AC4A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68FF10-858E-4403-A3F5-ED4EE6288A5B}"/>
              </a:ext>
            </a:extLst>
          </p:cNvPr>
          <p:cNvSpPr/>
          <p:nvPr/>
        </p:nvSpPr>
        <p:spPr>
          <a:xfrm>
            <a:off x="1439652" y="0"/>
            <a:ext cx="9001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1BE98-F6A6-435B-93D1-6FA96EE5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8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8EDD8"/>
              </a:clrFrom>
              <a:clrTo>
                <a:srgbClr val="E8ED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45" y="1779662"/>
            <a:ext cx="239861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405" y="336383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현존하는 공병수거 제도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995936" y="2746662"/>
            <a:ext cx="1530558" cy="671247"/>
            <a:chOff x="3600811" y="2219313"/>
            <a:chExt cx="1530558" cy="671247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3600811" y="2219313"/>
              <a:ext cx="1440160" cy="0"/>
            </a:xfrm>
            <a:prstGeom prst="straightConnector1">
              <a:avLst/>
            </a:prstGeom>
            <a:ln w="57150">
              <a:solidFill>
                <a:srgbClr val="526919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38653" y="2490450"/>
              <a:ext cx="149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현실은 </a:t>
              </a:r>
              <a:r>
                <a:rPr lang="en-US" altLang="ko-KR" sz="2000" dirty="0"/>
                <a:t>··· ?</a:t>
              </a:r>
              <a:endParaRPr lang="ko-KR" altLang="en-US" sz="200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50447"/>
            <a:ext cx="3240360" cy="279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308304" y="1563639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4E1E5-5BF8-42DC-B5BC-910FD9D2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4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9" y="3075806"/>
            <a:ext cx="7429806" cy="103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28"/>
          <a:stretch/>
        </p:blipFill>
        <p:spPr bwMode="auto">
          <a:xfrm>
            <a:off x="827584" y="1419622"/>
            <a:ext cx="7272808" cy="114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01180" y="2717373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중략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4C8BA-9228-4372-A75A-CE7D87F8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1851670"/>
            <a:ext cx="6336704" cy="2016224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개인이 직접 바로 수거 처에 반납을 한다면</a:t>
            </a:r>
            <a:endParaRPr lang="en-US" altLang="ko-KR" sz="2400" dirty="0"/>
          </a:p>
          <a:p>
            <a:pPr algn="ctr"/>
            <a:r>
              <a:rPr lang="ko-KR" altLang="en-US" sz="2400" dirty="0"/>
              <a:t>피해가 덜어질 것으로 생각했습니다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8138BD-4141-4D1C-B3B1-966E1D8D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5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979138" y="1672233"/>
            <a:ext cx="7499176" cy="277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재활용품의 사용으로 개인의 이득이 생긴다면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사람들은 재활용품을 사용할 것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일반 용기들을 재활용 용기들로 대체할 수 있게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될 것으로 기대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83968" y="2643758"/>
            <a:ext cx="516766" cy="648072"/>
          </a:xfrm>
          <a:prstGeom prst="downArrow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F3037C-A288-45E7-BF67-E8CB6C0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7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만들 것인가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87199"/>
            <a:ext cx="2598638" cy="300205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474543" y="1324689"/>
            <a:ext cx="4122230" cy="2072673"/>
            <a:chOff x="3945039" y="1896300"/>
            <a:chExt cx="4122230" cy="207267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340253"/>
              <a:ext cx="3063221" cy="1628720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 flipH="1">
              <a:off x="7233773" y="2542631"/>
              <a:ext cx="152117" cy="7920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978788" y="1896300"/>
              <a:ext cx="814647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바코드</a:t>
              </a:r>
              <a:endParaRPr lang="en-US" altLang="ko-KR" dirty="0"/>
            </a:p>
            <a:p>
              <a:r>
                <a:rPr lang="ko-KR" altLang="en-US" dirty="0"/>
                <a:t>리더기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5220072" y="3116379"/>
              <a:ext cx="709143" cy="3253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45039" y="2813508"/>
              <a:ext cx="1435008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누적 포인트</a:t>
              </a:r>
              <a:endParaRPr lang="en-US" altLang="ko-KR" dirty="0"/>
            </a:p>
            <a:p>
              <a:pPr algn="r"/>
              <a:r>
                <a:rPr lang="ko-KR" altLang="en-US" dirty="0"/>
                <a:t>안내 </a:t>
              </a:r>
              <a:r>
                <a:rPr lang="en-US" altLang="ko-KR" dirty="0"/>
                <a:t>LED </a:t>
              </a:r>
              <a:r>
                <a:rPr lang="ko-KR" altLang="en-US" dirty="0"/>
                <a:t>판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98911" y="4443958"/>
            <a:ext cx="720080" cy="369332"/>
          </a:xfrm>
          <a:prstGeom prst="rect">
            <a:avLst/>
          </a:prstGeom>
          <a:noFill/>
          <a:ln>
            <a:solidFill>
              <a:srgbClr val="5269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0A38A7-AC33-43B4-A6F5-229AA9D5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9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만들 것인가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073" y="1729262"/>
            <a:ext cx="3957078" cy="1628720"/>
            <a:chOff x="3945039" y="2340253"/>
            <a:chExt cx="4122230" cy="16287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340253"/>
              <a:ext cx="3063221" cy="1628720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7233773" y="2542631"/>
              <a:ext cx="152117" cy="7920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220072" y="3116379"/>
              <a:ext cx="709143" cy="3253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45039" y="2813508"/>
              <a:ext cx="1435008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누적 포인트</a:t>
              </a:r>
              <a:endParaRPr lang="en-US" altLang="ko-KR" dirty="0"/>
            </a:p>
            <a:p>
              <a:pPr algn="r"/>
              <a:r>
                <a:rPr lang="ko-KR" altLang="en-US" dirty="0"/>
                <a:t>안내 </a:t>
              </a:r>
              <a:r>
                <a:rPr lang="en-US" altLang="ko-KR" dirty="0"/>
                <a:t>LED </a:t>
              </a:r>
              <a:r>
                <a:rPr lang="ko-KR" altLang="en-US" dirty="0"/>
                <a:t>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317B1A-5FD6-45CD-AFF8-343CA95BB2AA}"/>
                </a:ext>
              </a:extLst>
            </p:cNvPr>
            <p:cNvSpPr txBox="1"/>
            <p:nvPr/>
          </p:nvSpPr>
          <p:spPr>
            <a:xfrm>
              <a:off x="4208093" y="2468561"/>
              <a:ext cx="908897" cy="276999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1602 LCD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44008" y="1648519"/>
            <a:ext cx="4256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리더기에 재활용 마크를 인식하면 자동으로</a:t>
            </a:r>
            <a:endParaRPr lang="en-US" altLang="ko-KR" dirty="0"/>
          </a:p>
          <a:p>
            <a:r>
              <a:rPr lang="ko-KR" altLang="en-US" dirty="0"/>
              <a:t>뚜껑이 열리며 통 속으로 쓰레기를 넣고</a:t>
            </a:r>
          </a:p>
          <a:p>
            <a:r>
              <a:rPr lang="ko-KR" altLang="en-US" dirty="0"/>
              <a:t>포인트가 적립된다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94616" y="1833185"/>
            <a:ext cx="449392" cy="0"/>
          </a:xfrm>
          <a:prstGeom prst="line">
            <a:avLst/>
          </a:prstGeom>
          <a:ln w="28575">
            <a:solidFill>
              <a:srgbClr val="52691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0" idx="2"/>
          </p:cNvCxnSpPr>
          <p:nvPr/>
        </p:nvCxnSpPr>
        <p:spPr>
          <a:xfrm rot="16200000" flipH="1">
            <a:off x="1166764" y="2766914"/>
            <a:ext cx="1379086" cy="1542953"/>
          </a:xfrm>
          <a:prstGeom prst="bentConnector2">
            <a:avLst/>
          </a:prstGeom>
          <a:ln w="28575">
            <a:solidFill>
              <a:srgbClr val="52691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99792" y="3904768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 적립되는 포인트를 </a:t>
            </a:r>
            <a:r>
              <a:rPr lang="en-US" altLang="ko-KR" dirty="0"/>
              <a:t>5</a:t>
            </a:r>
            <a:r>
              <a:rPr lang="ko-KR" altLang="en-US" dirty="0"/>
              <a:t>초간 노출시키고</a:t>
            </a:r>
            <a:endParaRPr lang="en-US" altLang="ko-KR" dirty="0"/>
          </a:p>
          <a:p>
            <a:r>
              <a:rPr lang="ko-KR" altLang="en-US" dirty="0"/>
              <a:t>이후에는 누적 포인트를 노출시킨다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891C991-E1A4-4B5E-9964-D977DF98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7610E-63D8-41F1-8759-02C423D79020}"/>
              </a:ext>
            </a:extLst>
          </p:cNvPr>
          <p:cNvSpPr txBox="1"/>
          <p:nvPr/>
        </p:nvSpPr>
        <p:spPr>
          <a:xfrm>
            <a:off x="3291747" y="1316366"/>
            <a:ext cx="814647" cy="646331"/>
          </a:xfrm>
          <a:prstGeom prst="rect">
            <a:avLst/>
          </a:prstGeom>
          <a:noFill/>
          <a:ln>
            <a:solidFill>
              <a:srgbClr val="526919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바코드</a:t>
            </a:r>
            <a:endParaRPr lang="en-US" altLang="ko-KR" dirty="0"/>
          </a:p>
          <a:p>
            <a:r>
              <a:rPr lang="ko-KR" altLang="en-US" dirty="0"/>
              <a:t>리더기</a:t>
            </a:r>
          </a:p>
        </p:txBody>
      </p:sp>
    </p:spTree>
    <p:extLst>
      <p:ext uri="{BB962C8B-B14F-4D97-AF65-F5344CB8AC3E}">
        <p14:creationId xmlns:p14="http://schemas.microsoft.com/office/powerpoint/2010/main" val="66269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만들 것인가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8" y="123477"/>
            <a:ext cx="2592288" cy="4885743"/>
          </a:xfrm>
          <a:prstGeom prst="rect">
            <a:avLst/>
          </a:prstGeom>
          <a:ln>
            <a:noFill/>
          </a:ln>
          <a:effectLst>
            <a:outerShdw blurRad="165100" sx="101000" sy="101000" algn="ctr" rotWithShape="0">
              <a:prstClr val="black">
                <a:alpha val="18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1560" y="2139702"/>
            <a:ext cx="352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어플과 연동하여</a:t>
            </a:r>
            <a:endParaRPr lang="en-US" altLang="ko-KR" sz="2000" dirty="0"/>
          </a:p>
          <a:p>
            <a:r>
              <a:rPr lang="ko-KR" altLang="en-US" sz="2000" dirty="0"/>
              <a:t>적립된 포인트를 확인할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최근 버린 쓰레기와 지난 주의</a:t>
            </a:r>
            <a:endParaRPr lang="en-US" altLang="ko-KR" sz="2000" dirty="0"/>
          </a:p>
          <a:p>
            <a:r>
              <a:rPr lang="ko-KR" altLang="en-US" sz="2000" dirty="0" err="1"/>
              <a:t>쓰레기량을</a:t>
            </a:r>
            <a:r>
              <a:rPr lang="ko-KR" altLang="en-US" sz="2000" dirty="0"/>
              <a:t> 비교해</a:t>
            </a:r>
            <a:endParaRPr lang="en-US" altLang="ko-KR" sz="2000" dirty="0"/>
          </a:p>
          <a:p>
            <a:r>
              <a:rPr lang="ko-KR" altLang="en-US" sz="2000" dirty="0"/>
              <a:t>소비자에게 알려준다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6688" y="1580136"/>
            <a:ext cx="1107996" cy="400110"/>
          </a:xfrm>
          <a:prstGeom prst="rect">
            <a:avLst/>
          </a:prstGeom>
          <a:noFill/>
          <a:ln>
            <a:solidFill>
              <a:srgbClr val="83A828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구현화면</a:t>
            </a:r>
            <a:endParaRPr lang="ko-KR" altLang="en-US" sz="2000" b="1" dirty="0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4304684" y="1780191"/>
            <a:ext cx="908228" cy="0"/>
          </a:xfrm>
          <a:prstGeom prst="straightConnector1">
            <a:avLst/>
          </a:prstGeom>
          <a:ln w="28575">
            <a:solidFill>
              <a:srgbClr val="83A8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E3C3B-5840-4BC8-B8F2-0E721D4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0A3B94-335A-4A41-8208-CE8BF70EBFFA}"/>
              </a:ext>
            </a:extLst>
          </p:cNvPr>
          <p:cNvSpPr/>
          <p:nvPr/>
        </p:nvSpPr>
        <p:spPr>
          <a:xfrm>
            <a:off x="467544" y="2483096"/>
            <a:ext cx="72000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61D887-205E-4781-9646-C89D5F2C8743}"/>
              </a:ext>
            </a:extLst>
          </p:cNvPr>
          <p:cNvSpPr/>
          <p:nvPr/>
        </p:nvSpPr>
        <p:spPr>
          <a:xfrm>
            <a:off x="467544" y="3563216"/>
            <a:ext cx="72000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9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화면 슬라이드 쇼(16:9)</PresentationFormat>
  <Paragraphs>153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맑은 고딕</vt:lpstr>
      <vt:lpstr>나눔스퀘어 Bold</vt:lpstr>
      <vt:lpstr>나눔스퀘어</vt:lpstr>
      <vt:lpstr>Office 테마</vt:lpstr>
      <vt:lpstr>리사이통</vt:lpstr>
      <vt:lpstr>PowerPoint 프레젠테이션</vt:lpstr>
      <vt:lpstr>왜 만들었나?</vt:lpstr>
      <vt:lpstr>왜 만들었나?</vt:lpstr>
      <vt:lpstr>왜 만들었나?</vt:lpstr>
      <vt:lpstr>왜 만들었나?</vt:lpstr>
      <vt:lpstr>뭘 만들 것인가?</vt:lpstr>
      <vt:lpstr>뭘 만들 것인가?</vt:lpstr>
      <vt:lpstr>뭘 만들 것인가?</vt:lpstr>
      <vt:lpstr>실행 시나리오 리사이통</vt:lpstr>
      <vt:lpstr>실행 시나리오 리사이통</vt:lpstr>
      <vt:lpstr>실행 시나리오 리사이통_애플리케이션</vt:lpstr>
      <vt:lpstr>전체 리사이통 결과물</vt:lpstr>
      <vt:lpstr>상세 리사이통 결과물</vt:lpstr>
      <vt:lpstr>구조 리사이통 결과물</vt:lpstr>
      <vt:lpstr>시연과정 리사이통 결과물</vt:lpstr>
      <vt:lpstr>이상입니다.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살려살려 분위기 살려 윤지인은 죽여 “리사이통”</dc:title>
  <dc:creator/>
  <cp:lastModifiedBy/>
  <cp:revision>122</cp:revision>
  <dcterms:created xsi:type="dcterms:W3CDTF">2019-09-03T10:56:46Z</dcterms:created>
  <dcterms:modified xsi:type="dcterms:W3CDTF">2020-07-21T08:19:44Z</dcterms:modified>
</cp:coreProperties>
</file>